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84" r:id="rId3"/>
    <p:sldId id="386" r:id="rId4"/>
    <p:sldId id="385" r:id="rId5"/>
    <p:sldId id="387" r:id="rId6"/>
    <p:sldId id="394" r:id="rId7"/>
    <p:sldId id="405" r:id="rId8"/>
    <p:sldId id="395" r:id="rId9"/>
    <p:sldId id="390" r:id="rId10"/>
    <p:sldId id="391" r:id="rId11"/>
    <p:sldId id="392" r:id="rId12"/>
    <p:sldId id="388" r:id="rId13"/>
    <p:sldId id="389" r:id="rId14"/>
    <p:sldId id="393" r:id="rId15"/>
    <p:sldId id="403" r:id="rId16"/>
    <p:sldId id="404" r:id="rId17"/>
    <p:sldId id="399" r:id="rId18"/>
    <p:sldId id="400" r:id="rId19"/>
    <p:sldId id="401" r:id="rId20"/>
    <p:sldId id="402" r:id="rId21"/>
    <p:sldId id="396" r:id="rId22"/>
    <p:sldId id="397" r:id="rId23"/>
    <p:sldId id="398" r:id="rId24"/>
    <p:sldId id="406" r:id="rId25"/>
    <p:sldId id="407" r:id="rId26"/>
    <p:sldId id="408" r:id="rId27"/>
    <p:sldId id="3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84"/>
            <p14:sldId id="386"/>
            <p14:sldId id="385"/>
            <p14:sldId id="387"/>
            <p14:sldId id="394"/>
            <p14:sldId id="405"/>
            <p14:sldId id="395"/>
            <p14:sldId id="390"/>
            <p14:sldId id="391"/>
            <p14:sldId id="392"/>
            <p14:sldId id="388"/>
            <p14:sldId id="389"/>
            <p14:sldId id="393"/>
            <p14:sldId id="403"/>
            <p14:sldId id="404"/>
            <p14:sldId id="399"/>
            <p14:sldId id="400"/>
            <p14:sldId id="401"/>
            <p14:sldId id="402"/>
            <p14:sldId id="396"/>
            <p14:sldId id="397"/>
            <p14:sldId id="398"/>
            <p14:sldId id="406"/>
            <p14:sldId id="407"/>
            <p14:sldId id="408"/>
            <p14:sldId id="3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66"/>
    <a:srgbClr val="FFFF99"/>
    <a:srgbClr val="CC0099"/>
    <a:srgbClr val="990000"/>
    <a:srgbClr val="003399"/>
    <a:srgbClr val="0033CC"/>
    <a:srgbClr val="0066CC"/>
    <a:srgbClr val="0099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//upload.wikimedia.org/wikipedia/commons/c/cb/%D0%90%D0%BB%D0%B5%D0%BA%D1%81%D0%B5%D0%B5%D0%B2_-_%D0%92%D0%B8%D0%B4_%D0%BD%D0%B0_%D0%9C%D0%B8%D1%85%D0%B0%D0%B9%D0%BB%D0%BE%D0%B2%D1%81%D0%BA%D0%B8%D0%B9_%D0%97%D0%B0%D0%BC%D0%BE%D0%BA_%D0%B2_%D0%9F%D0%B5%D1%82%D0%B5%D1%80%D0%B1%D1%83%D1%80%D0%B3%D0%B5_%D1%81%D0%BE_%D1%81%D1%82%D0%BE%D1%80%D0%BE%D0%BD%D1%8B_%D0%A4%D0%BE%D0%BD%D1%82%D0%B0%D0%BD%D0%BA%D0%B8.jpg" TargetMode="External"/><Relationship Id="rId7" Type="http://schemas.openxmlformats.org/officeDocument/2006/relationships/hyperlink" Target="//upload.wikimedia.org/wikipedia/commons/c/c9/%D0%9A%D0%B0%D1%80%D0%B0%D0%B2%D0%B0%D0%BA%D0%BA_-_%D0%9F%D0%BE%D1%80%D1%82%D1%80%D0%B5%D1%82_%D1%86%D0%B0%D1%80%D0%B5%D0%B2%D0%B5%D0%BD_%D0%90%D0%BD%D0%BD%D1%8B_%D0%9F%D0%B5%D1%82%D1%80%D0%BE%D0%B2%D0%BD%D1%8B_%D0%B8_%D0%95%D0%BB%D0%B8%D0%B7%D0%B0%D0%B2%D0%B5%D1%82%D1%8B_%D0%9F%D0%B5%D1%82%D1%80%D0%BE%D0%B2%D0%BD%D1%8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//upload.wikimedia.org/wikipedia/commons/7/70/Borovikovsky_pt_gagarinyh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4/43/Todos_caer%C3%A1n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9/9e/Chit%C3%B3n.jpg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//upload.wikimedia.org/wikipedia/commons/0/03/Levitzky_Portrait_of_Catherine_II_1780th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5/Levitzky_Djakova_177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//upload.wikimedia.org/wikipedia/commons/a/a2/Dmitry_Levitsky_-_%D0%9F%D0%BE%D1%80%D1%82%D1%80%D0%B5%D1%82_%D0%B3%D1%80%D0%B0%D1%84%D0%B8%D0%BD%D0%B8_%D0%A3%D1%80%D1%81%D1%83%D0%BB%D1%8B_%D0%9C%D0%BD%D0%B8%D1%88%D0%B5%D0%BA_-_Google_Art_Project.jpg" TargetMode="Externa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f/Vladimir_Borovikovsky_00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//upload.wikimedia.org/wikipedia/commons/c/c7/%D0%A4.%D0%AF.%D0%90%D0%BB%D0%B5%D0%BA%D1%81%D0%B5%D0%B5%D0%B2_-_%D0%9C%D0%BE%D1%81%D0%BA%D0%B2%D0%B0._%D0%92%D0%B8%D0%B4_%D0%BE%D1%82_%D0%9B%D1%83%D0%B1%D1%8F%D0%BD%D0%BA%D0%B8_%D0%BD%D0%B0_%D0%92%D0%BB%D0%B0%D0%B4%D0%B8%D0%BC%D0%B8%D1%80%D1%81%D0%BA%D0%B8%D0%B5_%D0%B2%D0%BE%D1%80%D0%BE%D1%82%D0%B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//upload.wikimedia.org/wikipedia/commons/4/44/Feodor_I_of_Russia_%28parsuna%2C_1630s%2C_Moscow_History_museum%29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//upload.wikimedia.org/wikipedia/commons/2/2f/Antropov_Rumyantseva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Алексеев - Вид на Михайловский Замок в Петербурге со стороны Фонтанки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 b="7605"/>
          <a:stretch/>
        </p:blipFill>
        <p:spPr bwMode="auto">
          <a:xfrm>
            <a:off x="-994" y="0"/>
            <a:ext cx="9165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google.ru/url?sa=i&amp;source=imgres&amp;cd=&amp;docid=BM-gq7726Gvz-M&amp;tbnid=_9qsjPevzYxodM&amp;ved=0CAcQjBw&amp;url=http%3A%2F%2Fwww.sosna.ru%2Fplitka%2Fimages%2F187c80a15d90f2dd1e9ed28c01b16e915047.jpg&amp;ei=6Dj7UqOcKqTj4wSloYHIBA&amp;psig=AFQjCNF04dkZ3PhPGlkEuVuagBouGnNgFA&amp;ust=13922822167283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5" descr="http://www.google.ru/url?sa=i&amp;source=imgres&amp;cd=&amp;docid=yqogYeedxr7K6M&amp;tbnid=3A-etQEoEY9THM&amp;ved=0CAcQjBw&amp;url=http%3A%2F%2Fdic.academic.ru%2Fpictures%2Fes%2F276080.jpg&amp;ei=ajv7Uu-DA4zN4QSFyoDwAw&amp;psig=AFQjCNHuyByBJs33EPrIULjRnpiyat3UqA&amp;ust=139228285808679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s017.radikal.ru/i421/1112/71/ab59c759d6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90" y="-31913"/>
            <a:ext cx="4358975" cy="61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xmail.biz/constructor/img/1530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2826" r="3354" b="1911"/>
          <a:stretch/>
        </p:blipFill>
        <p:spPr bwMode="auto">
          <a:xfrm>
            <a:off x="-2" y="-13704"/>
            <a:ext cx="4230963" cy="60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Каравакк - Портрет царевен Анны Петровны и Елизаветы Петровны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77" y="15875"/>
            <a:ext cx="4112164" cy="320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Borovikovsky pt gagarinyh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90" y="2518295"/>
            <a:ext cx="3960000" cy="43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88087"/>
            <a:ext cx="9144000" cy="769912"/>
          </a:xfrm>
          <a:solidFill>
            <a:schemeClr val="accent1">
              <a:lumMod val="75000"/>
              <a:alpha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русской живописи в 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XVIII </a:t>
            </a: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в.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478" y="6370175"/>
            <a:ext cx="481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Рокотов Ф. С. </a:t>
            </a:r>
            <a:r>
              <a:rPr lang="ru-RU" i="1" dirty="0"/>
              <a:t>Портрет А. П. Струйской. </a:t>
            </a:r>
            <a:r>
              <a:rPr lang="ru-RU" i="1" dirty="0" smtClean="0"/>
              <a:t>1772</a:t>
            </a:r>
            <a:endParaRPr lang="ru-RU" i="1" dirty="0"/>
          </a:p>
        </p:txBody>
      </p:sp>
      <p:pic>
        <p:nvPicPr>
          <p:cNvPr id="8198" name="Picture 6" descr="http://upload.wikimedia.org/wikipedia/commons/0/06/Rokotov_Struysk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5" y="98421"/>
            <a:ext cx="4809859" cy="6264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dic.academic.ru/pictures/enc_biography/m_27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64" y="809624"/>
            <a:ext cx="4000500" cy="523875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42364" y="6095599"/>
            <a:ext cx="40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Рокотов Ф. С. </a:t>
            </a:r>
            <a:r>
              <a:rPr lang="ru-RU" i="1" dirty="0"/>
              <a:t>Портрет </a:t>
            </a:r>
            <a:r>
              <a:rPr lang="ru-RU" i="1" dirty="0" smtClean="0"/>
              <a:t>                                  Н. </a:t>
            </a:r>
            <a:r>
              <a:rPr lang="ru-RU" i="1" dirty="0"/>
              <a:t>Е</a:t>
            </a:r>
            <a:r>
              <a:rPr lang="ru-RU" i="1" dirty="0" smtClean="0"/>
              <a:t>. Струйского. 1772</a:t>
            </a:r>
            <a:endParaRPr lang="ru-RU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55976" y="116632"/>
            <a:ext cx="4788024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Ф. С. Рокотова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08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0/06/Rokotov_Struyska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11001" r="136" b="40586"/>
          <a:stretch/>
        </p:blipFill>
        <p:spPr bwMode="auto">
          <a:xfrm>
            <a:off x="23" y="0"/>
            <a:ext cx="8186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35339"/>
            <a:ext cx="3419872" cy="674030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ПОРТРЕТ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Любите живопись, поэты!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Лишь ей, единственной, дано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Души изменчивой приметы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Переносить на полотно.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Ты помнишь, как из тьмы былого,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Едва закутана в атлас,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С портрета Рокотова снова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Смотрела </a:t>
            </a:r>
            <a:r>
              <a:rPr lang="ru-RU" sz="1700" dirty="0" err="1">
                <a:solidFill>
                  <a:schemeClr val="bg1"/>
                </a:solidFill>
              </a:rPr>
              <a:t>Струйская</a:t>
            </a:r>
            <a:r>
              <a:rPr lang="ru-RU" sz="1700" dirty="0">
                <a:solidFill>
                  <a:schemeClr val="bg1"/>
                </a:solidFill>
              </a:rPr>
              <a:t> на нас?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Её </a:t>
            </a:r>
            <a:r>
              <a:rPr lang="ru-RU" sz="1700" dirty="0">
                <a:solidFill>
                  <a:schemeClr val="bg1"/>
                </a:solidFill>
              </a:rPr>
              <a:t>глаза - как два тумана,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Полуулыбка, </a:t>
            </a:r>
            <a:r>
              <a:rPr lang="ru-RU" sz="1700" dirty="0" err="1">
                <a:solidFill>
                  <a:schemeClr val="bg1"/>
                </a:solidFill>
              </a:rPr>
              <a:t>полуплач</a:t>
            </a:r>
            <a:r>
              <a:rPr lang="ru-RU" sz="1700" dirty="0">
                <a:solidFill>
                  <a:schemeClr val="bg1"/>
                </a:solidFill>
              </a:rPr>
              <a:t>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Её </a:t>
            </a:r>
            <a:r>
              <a:rPr lang="ru-RU" sz="1700" dirty="0">
                <a:solidFill>
                  <a:schemeClr val="bg1"/>
                </a:solidFill>
              </a:rPr>
              <a:t>глаза - как два обмана,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Покрытых мглою неудач.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Соединенье двух загадок,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 err="1">
                <a:solidFill>
                  <a:schemeClr val="bg1"/>
                </a:solidFill>
              </a:rPr>
              <a:t>Полувосторг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полуиспуг</a:t>
            </a:r>
            <a:r>
              <a:rPr lang="ru-RU" sz="1700" dirty="0">
                <a:solidFill>
                  <a:schemeClr val="bg1"/>
                </a:solidFill>
              </a:rPr>
              <a:t>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Безумной нежности припадок,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Предвосхищенье смертных мук.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Когда </a:t>
            </a:r>
            <a:r>
              <a:rPr lang="ru-RU" sz="1700" dirty="0" smtClean="0">
                <a:solidFill>
                  <a:schemeClr val="bg1"/>
                </a:solidFill>
              </a:rPr>
              <a:t>потёмки </a:t>
            </a:r>
            <a:r>
              <a:rPr lang="ru-RU" sz="1700" dirty="0">
                <a:solidFill>
                  <a:schemeClr val="bg1"/>
                </a:solidFill>
              </a:rPr>
              <a:t>наступают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И приближается гроза,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Со дна души моей мерцают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Её прекрасные глаза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 algn="r"/>
            <a:r>
              <a:rPr lang="ru-RU" sz="1700" i="1" dirty="0" smtClean="0">
                <a:solidFill>
                  <a:schemeClr val="bg1"/>
                </a:solidFill>
              </a:rPr>
              <a:t>Н. А. Заболоцкий. 1953</a:t>
            </a:r>
            <a:endParaRPr lang="ru-RU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83968" y="116632"/>
            <a:ext cx="4860032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Рококо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3074" name="Picture 2" descr="http://upload.wikimedia.org/wikipedia/commons/1/1f/Rokotov_Unknown_In_Rose_D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" y="260648"/>
            <a:ext cx="4210050" cy="58674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197" y="6121014"/>
            <a:ext cx="426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Рокотов Ф. С. </a:t>
            </a:r>
            <a:r>
              <a:rPr lang="ru-RU" i="1" dirty="0"/>
              <a:t>Портрет неизвестной </a:t>
            </a:r>
            <a:r>
              <a:rPr lang="ru-RU" i="1" dirty="0" smtClean="0"/>
              <a:t>         в </a:t>
            </a:r>
            <a:r>
              <a:rPr lang="ru-RU" i="1" dirty="0"/>
              <a:t>розовом платье. </a:t>
            </a:r>
            <a:r>
              <a:rPr lang="ru-RU" i="1" dirty="0" smtClean="0"/>
              <a:t>1770-е</a:t>
            </a:r>
            <a:endParaRPr lang="ru-RU" i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2000" y="645709"/>
            <a:ext cx="4283968" cy="64702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Характерные черты: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457304" y="1664941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</a:rPr>
              <a:t>у</a:t>
            </a:r>
            <a:r>
              <a:rPr lang="ru-RU" sz="1700" dirty="0" smtClean="0">
                <a:solidFill>
                  <a:schemeClr val="bg1"/>
                </a:solidFill>
              </a:rPr>
              <a:t>ход в мир вымыслов и интимных переживаний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457303" y="2626374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алантное и меланхолическое изящество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457301" y="1136040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dirty="0" smtClean="0">
                <a:solidFill>
                  <a:schemeClr val="bg1"/>
                </a:solidFill>
              </a:rPr>
              <a:t>авнодушие к общественной жизни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457303" y="2142378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оспевание вечной молодости и красоты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457303" y="3119933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т</a:t>
            </a:r>
            <a:r>
              <a:rPr lang="ru-RU" sz="1600" dirty="0" smtClean="0">
                <a:solidFill>
                  <a:schemeClr val="bg1"/>
                </a:solidFill>
              </a:rPr>
              <a:t>еатральность и манерность образов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460391" y="3638054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амерность и утончённая декоративность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460391" y="4149080"/>
            <a:ext cx="4504095" cy="57035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реобладание салонно-эротических, мифологических и пасторальных сюжетов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457301" y="4897468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dirty="0" smtClean="0">
                <a:solidFill>
                  <a:schemeClr val="bg1"/>
                </a:solidFill>
              </a:rPr>
              <a:t>робность и асимметричность композиции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457303" y="5469906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билие декоративных аксессуаров и деталей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457302" y="6021288"/>
            <a:ext cx="4507185" cy="63180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зысканное сочетание нарядных, обычно светлых, блёклых красок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И. А. Ерменёва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7170" name="Picture 2" descr="http://artinvestment.ru/content/download/news_2011/20111124_Ermen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4888" r="4910" b="3341"/>
          <a:stretch/>
        </p:blipFill>
        <p:spPr bwMode="auto">
          <a:xfrm>
            <a:off x="5551712" y="824566"/>
            <a:ext cx="3522838" cy="5292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33921" y="6167401"/>
            <a:ext cx="431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Ерменёв И. А. </a:t>
            </a:r>
            <a:r>
              <a:rPr lang="ru-RU" i="1" dirty="0"/>
              <a:t>Нищий и нищая. Ок. </a:t>
            </a:r>
            <a:r>
              <a:rPr lang="ru-RU" i="1" dirty="0" smtClean="0"/>
              <a:t>1775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2022" y="6167401"/>
            <a:ext cx="474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Ерменёв И. А. </a:t>
            </a:r>
            <a:r>
              <a:rPr lang="ru-RU" i="1" dirty="0" smtClean="0"/>
              <a:t>Поющие слепцы. 1764–65</a:t>
            </a:r>
            <a:endParaRPr lang="ru-RU" i="1" dirty="0"/>
          </a:p>
        </p:txBody>
      </p:sp>
      <p:pic>
        <p:nvPicPr>
          <p:cNvPr id="7172" name="Picture 4" descr="http://petroart.ru/art/e/ermenev/img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24565"/>
            <a:ext cx="5472590" cy="5292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5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tinvestment.ru/content/download/news_2011/20111124_Ermen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13277" r="12898" b="53388"/>
          <a:stretch/>
        </p:blipFill>
        <p:spPr bwMode="auto">
          <a:xfrm>
            <a:off x="-54" y="0"/>
            <a:ext cx="9144054" cy="54791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etroart.ru/art/e/ermenev/img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48997" r="89619" b="29651"/>
          <a:stretch/>
        </p:blipFill>
        <p:spPr bwMode="auto">
          <a:xfrm>
            <a:off x="7572620" y="764704"/>
            <a:ext cx="1554342" cy="30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etroart.ru/art/e/ermenev/img/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796" b="5435"/>
          <a:stretch/>
        </p:blipFill>
        <p:spPr bwMode="auto">
          <a:xfrm>
            <a:off x="7062656" y="3654000"/>
            <a:ext cx="2081343" cy="320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6579" y="116632"/>
            <a:ext cx="9110383" cy="76257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800000"/>
                </a:solidFill>
              </a:rPr>
              <a:t>Образы И. А. Ерменёва </a:t>
            </a:r>
            <a:r>
              <a:rPr lang="en-US" b="1" dirty="0" smtClean="0">
                <a:solidFill>
                  <a:srgbClr val="800000"/>
                </a:solidFill>
              </a:rPr>
              <a:t>[1749–90-</a:t>
            </a:r>
            <a:r>
              <a:rPr lang="ru-RU" b="1" dirty="0" smtClean="0">
                <a:solidFill>
                  <a:srgbClr val="800000"/>
                </a:solidFill>
              </a:rPr>
              <a:t>е</a:t>
            </a:r>
            <a:r>
              <a:rPr lang="en-US" b="1" dirty="0" smtClean="0">
                <a:solidFill>
                  <a:srgbClr val="800000"/>
                </a:solidFill>
              </a:rPr>
              <a:t>] </a:t>
            </a:r>
            <a:r>
              <a:rPr lang="ru-RU" b="1" dirty="0" smtClean="0">
                <a:solidFill>
                  <a:srgbClr val="800000"/>
                </a:solidFill>
              </a:rPr>
              <a:t>и Ф. Гойи </a:t>
            </a:r>
            <a:r>
              <a:rPr lang="en-US" b="1" dirty="0">
                <a:solidFill>
                  <a:srgbClr val="800000"/>
                </a:solidFill>
              </a:rPr>
              <a:t>[</a:t>
            </a:r>
            <a:r>
              <a:rPr lang="en-US" b="1" dirty="0" smtClean="0">
                <a:solidFill>
                  <a:srgbClr val="800000"/>
                </a:solidFill>
              </a:rPr>
              <a:t>174</a:t>
            </a:r>
            <a:r>
              <a:rPr lang="ru-RU" b="1" dirty="0">
                <a:solidFill>
                  <a:srgbClr val="800000"/>
                </a:solidFill>
              </a:rPr>
              <a:t>6</a:t>
            </a:r>
            <a:r>
              <a:rPr lang="en-US" b="1" dirty="0" smtClean="0">
                <a:solidFill>
                  <a:srgbClr val="800000"/>
                </a:solidFill>
              </a:rPr>
              <a:t>–</a:t>
            </a:r>
            <a:r>
              <a:rPr lang="ru-RU" b="1" dirty="0" smtClean="0">
                <a:solidFill>
                  <a:srgbClr val="800000"/>
                </a:solidFill>
              </a:rPr>
              <a:t>1828</a:t>
            </a:r>
            <a:r>
              <a:rPr lang="en-US" b="1" dirty="0" smtClean="0">
                <a:solidFill>
                  <a:srgbClr val="800000"/>
                </a:solidFill>
              </a:rPr>
              <a:t>]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0244" name="Picture 4" descr="File:Chitón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"/>
          <a:stretch/>
        </p:blipFill>
        <p:spPr bwMode="auto">
          <a:xfrm>
            <a:off x="-21623" y="2597486"/>
            <a:ext cx="3102683" cy="42605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e:Todos caerán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48895" r="7029" b="14111"/>
          <a:stretch/>
        </p:blipFill>
        <p:spPr bwMode="auto">
          <a:xfrm>
            <a:off x="2660859" y="4064000"/>
            <a:ext cx="4620257" cy="27924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380742">
            <a:off x="1058257" y="6218818"/>
            <a:ext cx="4748550" cy="369332"/>
          </a:xfrm>
          <a:prstGeom prst="rect">
            <a:avLst/>
          </a:prstGeom>
          <a:solidFill>
            <a:schemeClr val="bg2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Гойя Ф. Капричос (Причуды). 1799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 rot="21121226">
            <a:off x="4142598" y="1740585"/>
            <a:ext cx="474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Ерменёв И. А. Нищие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Классицизм в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9460" name="Picture 4" descr="http://religion-art.ru/gal8/39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36712"/>
            <a:ext cx="8986800" cy="5364000"/>
          </a:xfrm>
          <a:prstGeom prst="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61721" y="6349445"/>
            <a:ext cx="474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Лосенко А. П. </a:t>
            </a:r>
            <a:r>
              <a:rPr lang="ru-RU" i="1" dirty="0" smtClean="0"/>
              <a:t>Авель. 1768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4174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ic.academic.ru/pictures/enc_pictures/i_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" y="710999"/>
            <a:ext cx="4127998" cy="2916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errita.ru/_ph/956/2/8181168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24" y="710999"/>
            <a:ext cx="4562360" cy="5436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ic.academic.ru/pictures/enc_pictures/i_6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35786" r="32401" b="30991"/>
          <a:stretch/>
        </p:blipFill>
        <p:spPr bwMode="auto">
          <a:xfrm>
            <a:off x="135565" y="4273330"/>
            <a:ext cx="4127998" cy="24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749" y="3626999"/>
            <a:ext cx="414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Лосенко А. П. </a:t>
            </a:r>
            <a:r>
              <a:rPr lang="ru-RU" i="1" dirty="0"/>
              <a:t>Прощание Гектора </a:t>
            </a:r>
            <a:r>
              <a:rPr lang="ru-RU" i="1" dirty="0" smtClean="0"/>
              <a:t>                 с </a:t>
            </a:r>
            <a:r>
              <a:rPr lang="ru-RU" i="1" dirty="0"/>
              <a:t>Андромахой. </a:t>
            </a:r>
            <a:r>
              <a:rPr lang="ru-RU" i="1" dirty="0" smtClean="0"/>
              <a:t>1773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79524" y="6168994"/>
            <a:ext cx="4616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Лосенко А. П. </a:t>
            </a:r>
            <a:r>
              <a:rPr lang="ru-RU" i="1" dirty="0"/>
              <a:t>Владимир перед Рогнедой. </a:t>
            </a:r>
            <a:r>
              <a:rPr lang="ru-RU" i="1" dirty="0" smtClean="0"/>
              <a:t>1770</a:t>
            </a:r>
            <a:endParaRPr lang="ru-RU" i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А. П. Лосенко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16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4932040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Классицизм                                         в портретной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308" y="6211668"/>
            <a:ext cx="426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Левицкий Д. Г. </a:t>
            </a:r>
            <a:r>
              <a:rPr lang="ru-RU" i="1" dirty="0"/>
              <a:t>Портрет Е. Н. </a:t>
            </a:r>
            <a:r>
              <a:rPr lang="ru-RU" i="1" dirty="0" err="1"/>
              <a:t>Хрущовой</a:t>
            </a:r>
            <a:r>
              <a:rPr lang="ru-RU" i="1" dirty="0"/>
              <a:t> </a:t>
            </a:r>
            <a:r>
              <a:rPr lang="ru-RU" i="1" dirty="0" smtClean="0"/>
              <a:t>          и </a:t>
            </a:r>
            <a:r>
              <a:rPr lang="ru-RU" i="1" dirty="0"/>
              <a:t>Е. Н. Хованской. </a:t>
            </a:r>
            <a:r>
              <a:rPr lang="ru-RU" i="1" dirty="0" smtClean="0"/>
              <a:t>1773</a:t>
            </a:r>
            <a:endParaRPr lang="ru-RU" i="1" dirty="0"/>
          </a:p>
        </p:txBody>
      </p:sp>
      <p:pic>
        <p:nvPicPr>
          <p:cNvPr id="17410" name="Picture 2" descr="http://upload.wikimedia.org/wikipedia/commons/9/98/Levitzky_Khruscheva_Khovanskaya.jpg?uselang=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/>
        </p:blipFill>
        <p:spPr bwMode="auto">
          <a:xfrm>
            <a:off x="377308" y="792088"/>
            <a:ext cx="4184646" cy="541958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5934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Левицкий Д. Г. </a:t>
            </a:r>
            <a:r>
              <a:rPr lang="ru-RU" i="1" dirty="0"/>
              <a:t>Екатерина </a:t>
            </a:r>
            <a:r>
              <a:rPr lang="en-US" i="1" dirty="0"/>
              <a:t>II </a:t>
            </a:r>
            <a:r>
              <a:rPr lang="ru-RU" i="1" dirty="0"/>
              <a:t>– законодательница в храме Правосудия. </a:t>
            </a:r>
            <a:r>
              <a:rPr lang="ru-RU" i="1" dirty="0" smtClean="0"/>
              <a:t>1783</a:t>
            </a:r>
            <a:endParaRPr lang="ru-RU" i="1" dirty="0"/>
          </a:p>
        </p:txBody>
      </p:sp>
      <p:pic>
        <p:nvPicPr>
          <p:cNvPr id="17412" name="Picture 4" descr="File:Levitzky Portrait of Catherine II 1780t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04" y="114300"/>
            <a:ext cx="3868560" cy="5832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1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Д. Г. Левицкого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936" y="6238777"/>
            <a:ext cx="449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Левицкий Д. Г.</a:t>
            </a:r>
            <a:r>
              <a:rPr lang="ru-RU" i="1" dirty="0" smtClean="0"/>
              <a:t> Портрет М. А. Дьяковой. 1778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0335" y="6207263"/>
            <a:ext cx="449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Левицкий Д. Г.</a:t>
            </a:r>
            <a:r>
              <a:rPr lang="ru-RU" i="1" dirty="0" smtClean="0"/>
              <a:t> Портрет Урсулы Мнишек. 1782</a:t>
            </a:r>
            <a:endParaRPr lang="ru-RU" i="1" dirty="0"/>
          </a:p>
        </p:txBody>
      </p:sp>
      <p:pic>
        <p:nvPicPr>
          <p:cNvPr id="16386" name="Picture 2" descr="File:Levitzky Djakova 177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" y="652014"/>
            <a:ext cx="4499399" cy="5580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ile:Dmitry Levitsky - Портрет графини Урсулы Мнишек - Google Art Projec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46" y="652014"/>
            <a:ext cx="4536660" cy="5586763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7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9504" y="0"/>
            <a:ext cx="4367158" cy="9087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Крестьянская тематика       в классицизме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8434" name="Picture 2" descr="http://f.rodon.org/p/14/080417213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9" y="116632"/>
            <a:ext cx="4536000" cy="3888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269" y="4004632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Шибанов М. </a:t>
            </a:r>
            <a:r>
              <a:rPr lang="ru-RU" i="1" dirty="0" smtClean="0"/>
              <a:t>Крестьянский обед. 1774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5419" y="6146632"/>
            <a:ext cx="413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Аргунов И. П</a:t>
            </a:r>
            <a:r>
              <a:rPr lang="ru-RU" i="1" dirty="0"/>
              <a:t>. Портрет неизвестной крестьянки в русском костюме. </a:t>
            </a:r>
            <a:r>
              <a:rPr lang="ru-RU" i="1" dirty="0" smtClean="0"/>
              <a:t>1784</a:t>
            </a:r>
            <a:endParaRPr lang="ru-RU" i="1" dirty="0"/>
          </a:p>
        </p:txBody>
      </p:sp>
      <p:pic>
        <p:nvPicPr>
          <p:cNvPr id="18436" name="Picture 4" descr="http://f.rodon.org/p/4/07102419335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19" y="926632"/>
            <a:ext cx="4135328" cy="5220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.rodon.org/p/14/080417213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7" t="57559" r="16863" b="18061"/>
          <a:stretch/>
        </p:blipFill>
        <p:spPr bwMode="auto">
          <a:xfrm>
            <a:off x="132586" y="4373964"/>
            <a:ext cx="4550350" cy="241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9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0"/>
            <a:ext cx="4464496" cy="9087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Жанры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http://www.bibliotekar.ru/k86-Borovikovskiy/16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90154" cy="6074604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смотреть полный разм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14" y="116635"/>
            <a:ext cx="4320000" cy="326722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4/47/%D0%98%D0%B2%D0%B0%D0%BD%D0%BE%D0%B2_%D0%94%D0%BE%D0%B5%D0%BD%D0%B8%D0%B5-%D0%BA%D0%BE%D1%80%D0%BE%D0%B2%D1%8B_17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14" y="3383862"/>
            <a:ext cx="4320000" cy="3383438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01864" y="774102"/>
            <a:ext cx="4590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34772" y="196798"/>
            <a:ext cx="4590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34772" y="3457854"/>
            <a:ext cx="4590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556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rtsoch.ru/uploads/posts/2011-10/1318495813_m.-shibanov-prazdnestvo-svadebnogo-dogov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6" y="0"/>
            <a:ext cx="835012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М. Шибанова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303" y="6186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Шибанов М. </a:t>
            </a:r>
            <a:r>
              <a:rPr lang="ru-RU" b="1" i="1" dirty="0" smtClean="0">
                <a:solidFill>
                  <a:srgbClr val="FFFF00"/>
                </a:solidFill>
              </a:rPr>
              <a:t>                                           </a:t>
            </a:r>
            <a:r>
              <a:rPr lang="ru-RU" i="1" dirty="0" smtClean="0"/>
              <a:t>Празднество </a:t>
            </a:r>
            <a:r>
              <a:rPr lang="ru-RU" i="1" dirty="0"/>
              <a:t>свадебного договора. </a:t>
            </a:r>
            <a:r>
              <a:rPr lang="ru-RU" i="1" dirty="0" smtClean="0"/>
              <a:t>1777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3057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Сентиментализм в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2290" name="Picture 2" descr="File:Vladimir Borovikovsky 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92696"/>
            <a:ext cx="4462136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774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Боровиковский В. Л. </a:t>
            </a:r>
            <a:r>
              <a:rPr lang="ru-RU" b="1" i="1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ru-RU" i="1" dirty="0" smtClean="0"/>
              <a:t>Лизонька </a:t>
            </a:r>
            <a:r>
              <a:rPr lang="ru-RU" i="1" dirty="0"/>
              <a:t>и Дашенька. </a:t>
            </a:r>
            <a:r>
              <a:rPr lang="ru-RU" i="1" dirty="0" smtClean="0"/>
              <a:t>1794</a:t>
            </a:r>
            <a:endParaRPr lang="ru-RU" i="1" dirty="0"/>
          </a:p>
        </p:txBody>
      </p:sp>
      <p:pic>
        <p:nvPicPr>
          <p:cNvPr id="12292" name="Picture 4" descr="http://upload.wikimedia.org/wikipedia/commons/b/ba/Borovikovsky_maria_Lopukh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10" y="714648"/>
            <a:ext cx="4355998" cy="5544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6204634"/>
            <a:ext cx="4401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Боровиковский В. Л. </a:t>
            </a:r>
            <a:r>
              <a:rPr lang="ru-RU" b="1" i="1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ru-RU" i="1" dirty="0" smtClean="0"/>
              <a:t>Портрет </a:t>
            </a:r>
            <a:r>
              <a:rPr lang="ru-RU" i="1" dirty="0"/>
              <a:t>М. И. Лопухиной. </a:t>
            </a:r>
            <a:r>
              <a:rPr lang="ru-RU" i="1" dirty="0" smtClean="0"/>
              <a:t>1797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84305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upload.wikimedia.org/wikipedia/commons/b/ba/Borovikovsky_maria_Lopukhi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13794" b="41660"/>
          <a:stretch/>
        </p:blipFill>
        <p:spPr bwMode="auto">
          <a:xfrm>
            <a:off x="-62819" y="0"/>
            <a:ext cx="92068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16632"/>
            <a:ext cx="9144000" cy="67545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Сентиментализм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423" y="645708"/>
            <a:ext cx="4283968" cy="64702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Характерные черты: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9342" y="1096750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ход от прямолинейности классицизма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8382" y="1653519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одчёркнутая субъективность подхода к миру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342" y="2209288"/>
            <a:ext cx="4507184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приоритет чувства (а не разума и великих идей)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8382" y="2727972"/>
            <a:ext cx="451390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нимание к духовному миру человека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707" y="3789040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культ природы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8047" y="3284679"/>
            <a:ext cx="4507185" cy="39196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культ врождённой нравственной чистоты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342" y="4236247"/>
            <a:ext cx="4507184" cy="57035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утверждение богатого духовного </a:t>
            </a:r>
            <a:r>
              <a:rPr lang="ru-RU" sz="1600" dirty="0" smtClean="0">
                <a:solidFill>
                  <a:schemeClr val="bg1"/>
                </a:solidFill>
              </a:rPr>
              <a:t>мира п</a:t>
            </a:r>
            <a:r>
              <a:rPr lang="ru-RU" sz="1600" dirty="0" smtClean="0">
                <a:solidFill>
                  <a:schemeClr val="bg1"/>
                </a:solidFill>
              </a:rPr>
              <a:t>редставителей низших сословий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upload.wikimedia.org/wikipedia/commons/9/90/Catherin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" y="116632"/>
            <a:ext cx="4108677" cy="6084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407" y="6211668"/>
            <a:ext cx="4132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Боровиковский В. Л. </a:t>
            </a:r>
            <a:r>
              <a:rPr lang="ru-RU" i="1" dirty="0"/>
              <a:t>Екатерина </a:t>
            </a:r>
            <a:r>
              <a:rPr lang="en-US" i="1" dirty="0"/>
              <a:t>II </a:t>
            </a:r>
            <a:r>
              <a:rPr lang="ru-RU" i="1" dirty="0"/>
              <a:t>на прогулке в Царскосельском парке. </a:t>
            </a:r>
            <a:r>
              <a:rPr lang="ru-RU" i="1" dirty="0" smtClean="0"/>
              <a:t>1794</a:t>
            </a:r>
            <a:endParaRPr lang="ru-RU" i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6" y="116632"/>
            <a:ext cx="4788024" cy="86409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                                       В. Л. Боровиковского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4340" name="Picture 4" descr="http://www.tretyakovgallery.ru/pictures/5/54/547cd7ea23f3f106d52ed5d519c66f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7668"/>
            <a:ext cx="41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0750" y="6193598"/>
            <a:ext cx="471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Боровиковский В. Л. </a:t>
            </a:r>
            <a:r>
              <a:rPr lang="ru-RU" i="1" dirty="0"/>
              <a:t>Портрет </a:t>
            </a:r>
            <a:r>
              <a:rPr lang="ru-RU" i="1" dirty="0" err="1"/>
              <a:t>торжковской</a:t>
            </a:r>
            <a:r>
              <a:rPr lang="ru-RU" i="1" dirty="0"/>
              <a:t> крестьянки </a:t>
            </a:r>
            <a:r>
              <a:rPr lang="ru-RU" i="1" dirty="0" err="1"/>
              <a:t>Христиньи</a:t>
            </a:r>
            <a:r>
              <a:rPr lang="ru-RU" i="1" dirty="0"/>
              <a:t>. Ок. </a:t>
            </a:r>
            <a:r>
              <a:rPr lang="ru-RU" i="1" dirty="0" smtClean="0"/>
              <a:t>1795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7035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artpoisk.info/files/images/8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8" y="692696"/>
            <a:ext cx="8555844" cy="5760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16632"/>
            <a:ext cx="9144000" cy="67545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Становление пейзажной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748" y="6432844"/>
            <a:ext cx="8584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Алексеев Ф. Я. </a:t>
            </a:r>
            <a:r>
              <a:rPr lang="ru-RU" i="1" dirty="0"/>
              <a:t>Вид Дворцовой набережной от Петропавловской крепости. </a:t>
            </a:r>
            <a:r>
              <a:rPr lang="ru-RU" i="1" dirty="0" smtClean="0"/>
              <a:t>1794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789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dic.academic.ru/pictures/wiki/files/82/Red_Square_in_Moscow_(1801)_by_Fedor_Alekse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455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85" y="6488667"/>
            <a:ext cx="9122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Алексеев Ф. Я. </a:t>
            </a:r>
            <a:r>
              <a:rPr lang="ru-RU" i="1" dirty="0"/>
              <a:t>Красная площадь с собором Василия Блаженного. </a:t>
            </a:r>
            <a:r>
              <a:rPr lang="ru-RU" i="1" dirty="0" smtClean="0"/>
              <a:t>1801</a:t>
            </a:r>
            <a:endParaRPr lang="ru-RU" i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16632"/>
            <a:ext cx="9144000" cy="67545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Ф. Я. Алексеева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438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f.rodon.org/p/3/07101814540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" y="0"/>
            <a:ext cx="540759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.rodon.org/p/3/071018145402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1448" r="33206" b="3976"/>
          <a:stretch/>
        </p:blipFill>
        <p:spPr bwMode="auto">
          <a:xfrm>
            <a:off x="5577535" y="-1"/>
            <a:ext cx="35918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193669"/>
            <a:ext cx="540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Щедрин Сем. Ф. </a:t>
            </a:r>
            <a:r>
              <a:rPr lang="ru-RU" i="1" dirty="0"/>
              <a:t>Каменный мост в Гатчине. </a:t>
            </a:r>
            <a:r>
              <a:rPr lang="ru-RU" i="1" dirty="0" smtClean="0"/>
              <a:t>              1799–1801</a:t>
            </a:r>
            <a:endParaRPr lang="ru-RU" i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16632"/>
            <a:ext cx="9144000" cy="67545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Сем. Ф. Щедрина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21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Ф.Я.Алексеев - Москва. Вид от Лубянки на Владимирские ворота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 bwMode="auto">
          <a:xfrm>
            <a:off x="0" y="0"/>
            <a:ext cx="915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8424" y="2126"/>
            <a:ext cx="9177183" cy="76257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800000"/>
                </a:solidFill>
              </a:rPr>
              <a:t>Домашнее задание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980728"/>
            <a:ext cx="7107040" cy="95410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– подготовка к проверочной работе   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«Произведения русской живописи </a:t>
            </a:r>
            <a:r>
              <a:rPr lang="en-US" sz="2800" b="1" dirty="0" smtClean="0">
                <a:solidFill>
                  <a:schemeClr val="bg1"/>
                </a:solidFill>
              </a:rPr>
              <a:t>XVIII </a:t>
            </a:r>
            <a:r>
              <a:rPr lang="ru-RU" sz="2800" b="1" dirty="0" smtClean="0">
                <a:solidFill>
                  <a:schemeClr val="bg1"/>
                </a:solidFill>
              </a:rPr>
              <a:t>в.»</a:t>
            </a:r>
          </a:p>
        </p:txBody>
      </p:sp>
    </p:spTree>
    <p:extLst>
      <p:ext uri="{BB962C8B-B14F-4D97-AF65-F5344CB8AC3E}">
        <p14:creationId xmlns:p14="http://schemas.microsoft.com/office/powerpoint/2010/main" val="240197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0"/>
            <a:ext cx="4464496" cy="9087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Жанры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6" name="Picture 2" descr="http://www.bibliotekar.ru/k86-Borovikovskiy/16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90154" cy="6074604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смотреть полный разм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14" y="116635"/>
            <a:ext cx="4320000" cy="326722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4/47/%D0%98%D0%B2%D0%B0%D0%BD%D0%BE%D0%B2_%D0%94%D0%BE%D0%B5%D0%BD%D0%B8%D0%B5-%D0%BA%D0%BE%D1%80%D0%BE%D0%B2%D1%8B_17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14" y="3383862"/>
            <a:ext cx="4320000" cy="3383438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6121191"/>
            <a:ext cx="445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Боровиковский В. Л. </a:t>
            </a:r>
            <a:r>
              <a:rPr lang="ru-RU" b="1" i="1" dirty="0" smtClean="0">
                <a:solidFill>
                  <a:srgbClr val="FFFF00"/>
                </a:solidFill>
              </a:rPr>
              <a:t>                         </a:t>
            </a:r>
            <a:r>
              <a:rPr lang="ru-RU" i="1" dirty="0" smtClean="0"/>
              <a:t>Портрет </a:t>
            </a:r>
            <a:r>
              <a:rPr lang="ru-RU" i="1" dirty="0"/>
              <a:t>князя А. Б. Куракина. </a:t>
            </a:r>
            <a:r>
              <a:rPr lang="ru-RU" i="1" dirty="0" smtClean="0"/>
              <a:t>1801–02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63414" y="2686954"/>
            <a:ext cx="43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Щедрин Сем. Ф. </a:t>
            </a:r>
            <a:r>
              <a:rPr lang="ru-RU" i="1" dirty="0"/>
              <a:t>Вид на Гатчинский дворец с Длинного острова. </a:t>
            </a:r>
            <a:r>
              <a:rPr lang="ru-RU" i="1" dirty="0" smtClean="0"/>
              <a:t>1796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64933"/>
            <a:ext cx="431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Иванов М. М.</a:t>
            </a:r>
            <a:r>
              <a:rPr lang="ru-RU" i="1" dirty="0"/>
              <a:t> Доение коровы. </a:t>
            </a:r>
            <a:r>
              <a:rPr lang="ru-RU" i="1" dirty="0" smtClean="0"/>
              <a:t>1772</a:t>
            </a:r>
            <a:endParaRPr lang="ru-RU" i="1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2536" y="737347"/>
            <a:ext cx="3990154" cy="34274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563414" y="110392"/>
            <a:ext cx="4320000" cy="34396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572000" y="3428999"/>
            <a:ext cx="4320000" cy="34396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ЖАНРОВАЯ КАРТИНА / АНИМАЛИЗМ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47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museum.ru/data/catalogue/canvas/rossiya/13328_main_foto_1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2" y="764704"/>
            <a:ext cx="40481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116632"/>
            <a:ext cx="8856984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Жанры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2054" name="Picture 6" descr="http://www.artpoisk.info/files/images/7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4" y="764704"/>
            <a:ext cx="46386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rtpoisk.info/files/images/74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5" t="79079" r="4107"/>
          <a:stretch/>
        </p:blipFill>
        <p:spPr bwMode="auto">
          <a:xfrm>
            <a:off x="8759583" y="5301208"/>
            <a:ext cx="190526" cy="12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39754" y="851879"/>
            <a:ext cx="4590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95124" y="856555"/>
            <a:ext cx="4590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116632"/>
            <a:ext cx="8856984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Жанры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6" name="Picture 2" descr="http://www.rmuseum.ru/data/catalogue/canvas/rossiya/13328_main_foto_1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2" y="764704"/>
            <a:ext cx="40481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artpoisk.info/files/images/7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4" y="764704"/>
            <a:ext cx="46386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3" y="5708774"/>
            <a:ext cx="404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Угрюмов Г. И.</a:t>
            </a:r>
            <a:r>
              <a:rPr lang="ru-RU" i="1" dirty="0"/>
              <a:t> Призвание Михаила Фёдоровича Романова на царство. </a:t>
            </a:r>
            <a:r>
              <a:rPr lang="ru-RU" i="1" dirty="0" smtClean="0"/>
              <a:t> Ок</a:t>
            </a:r>
            <a:r>
              <a:rPr lang="ru-RU" i="1" dirty="0"/>
              <a:t>. </a:t>
            </a:r>
            <a:r>
              <a:rPr lang="ru-RU" i="1" dirty="0" smtClean="0"/>
              <a:t>1800</a:t>
            </a:r>
            <a:endParaRPr lang="ru-RU" i="1" dirty="0"/>
          </a:p>
        </p:txBody>
      </p:sp>
      <p:pic>
        <p:nvPicPr>
          <p:cNvPr id="9" name="Picture 6" descr="http://www.artpoisk.info/files/images/74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5" t="79079" r="4107"/>
          <a:stretch/>
        </p:blipFill>
        <p:spPr bwMode="auto">
          <a:xfrm>
            <a:off x="8759583" y="5301208"/>
            <a:ext cx="190526" cy="12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78109" y="6001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Угрюмов Г. И. </a:t>
            </a:r>
            <a:r>
              <a:rPr lang="ru-RU" i="1" dirty="0"/>
              <a:t>Взятие Казани Иваном Грозным. </a:t>
            </a:r>
            <a:r>
              <a:rPr lang="ru-RU" i="1" dirty="0" smtClean="0"/>
              <a:t>1797–99</a:t>
            </a:r>
            <a:endParaRPr lang="ru-RU" i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21296" y="829642"/>
            <a:ext cx="4035030" cy="34274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КАРТИНА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303655" y="829642"/>
            <a:ext cx="4646454" cy="34274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/ БАТАЛЬНАЯ КАРТИНА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93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Feodor I of Russia (parsuna, 1630s, Moscow History museum)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2574" r="3010" b="5788"/>
          <a:stretch/>
        </p:blipFill>
        <p:spPr bwMode="auto">
          <a:xfrm>
            <a:off x="61540" y="3619240"/>
            <a:ext cx="2373599" cy="3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belygorod.ru/img2/Ikona/Used/031dionisy%20raspyat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" y="116632"/>
            <a:ext cx="2396471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40" y="3247050"/>
            <a:ext cx="2396470" cy="646331"/>
          </a:xfrm>
          <a:prstGeom prst="rect">
            <a:avLst/>
          </a:prstGeom>
          <a:solidFill>
            <a:srgbClr val="8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Дионисий. </a:t>
            </a:r>
            <a:r>
              <a:rPr lang="ru-RU" i="1" dirty="0" smtClean="0"/>
              <a:t>Распятие. 1500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4" y="6212909"/>
            <a:ext cx="2472937" cy="646331"/>
          </a:xfrm>
          <a:prstGeom prst="rect">
            <a:avLst/>
          </a:prstGeom>
          <a:solidFill>
            <a:srgbClr val="8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Парсуна царя Фёдора Ивановича. Нач. 1600-х </a:t>
            </a:r>
            <a:endParaRPr lang="ru-RU" i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58010" y="116632"/>
            <a:ext cx="6685990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Эволюция русской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1270" name="Picture 6" descr="http://upload.wikimedia.org/wikipedia/commons/c/cf/Nikitin_golovk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2" y="745695"/>
            <a:ext cx="3373817" cy="4140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artclassic.edu.ru/attach.asp?a_no=84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45695"/>
            <a:ext cx="2898000" cy="4140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nearyou.ru/matveev/matvsel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98" y="4149080"/>
            <a:ext cx="2937733" cy="2556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867" y="5832092"/>
            <a:ext cx="1749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FFFF00"/>
                </a:solidFill>
              </a:rPr>
              <a:t>Матвеев А. М.</a:t>
            </a:r>
            <a:r>
              <a:rPr lang="ru-RU" dirty="0"/>
              <a:t> Автопортрет </a:t>
            </a:r>
            <a:r>
              <a:rPr lang="ru-RU" dirty="0" smtClean="0"/>
              <a:t>          с </a:t>
            </a:r>
            <a:r>
              <a:rPr lang="ru-RU" dirty="0"/>
              <a:t>женой. </a:t>
            </a:r>
            <a:r>
              <a:rPr lang="ru-RU" dirty="0" smtClean="0"/>
              <a:t>1729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023962" y="6104264"/>
            <a:ext cx="484632" cy="378987"/>
          </a:xfrm>
          <a:prstGeom prst="downArrow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6269" y="5250553"/>
            <a:ext cx="1864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Никитин И. Н.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Портрет канцлера </a:t>
            </a:r>
            <a:r>
              <a:rPr lang="ru-RU" dirty="0" smtClean="0"/>
              <a:t>                    Г</a:t>
            </a:r>
            <a:r>
              <a:rPr lang="ru-RU" dirty="0"/>
              <a:t>. И. Головкина. </a:t>
            </a:r>
            <a:r>
              <a:rPr lang="ru-RU" dirty="0" smtClean="0"/>
              <a:t>1720-е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7926408" y="4885695"/>
            <a:ext cx="484632" cy="378987"/>
          </a:xfrm>
          <a:prstGeom prst="downArrow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87739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Никитин И. Н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smtClean="0"/>
              <a:t>             Пётр </a:t>
            </a:r>
            <a:r>
              <a:rPr lang="en-US" dirty="0"/>
              <a:t>I </a:t>
            </a:r>
            <a:r>
              <a:rPr lang="ru-RU" dirty="0"/>
              <a:t>на смертном ложе. </a:t>
            </a:r>
            <a:r>
              <a:rPr lang="ru-RU" dirty="0" smtClean="0"/>
              <a:t>1725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3188548" y="4506708"/>
            <a:ext cx="484632" cy="378987"/>
          </a:xfrm>
          <a:prstGeom prst="downArrow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35139" y="5832092"/>
            <a:ext cx="1831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860032" y="3699655"/>
            <a:ext cx="136815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XVIII </a:t>
            </a:r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0"/>
            <a:ext cx="8856984" cy="79208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Барокко в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21506" name="Picture 2" descr="http://ec-dejavu.ru/images/f-2/fash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84999"/>
            <a:ext cx="4422973" cy="5688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8" y="6211668"/>
            <a:ext cx="442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Каравак Л.</a:t>
            </a:r>
            <a:r>
              <a:rPr lang="ru-RU" i="1" dirty="0"/>
              <a:t> Портрет императрицы </a:t>
            </a:r>
            <a:r>
              <a:rPr lang="ru-RU" i="1" dirty="0" smtClean="0"/>
              <a:t>       Анны </a:t>
            </a:r>
            <a:r>
              <a:rPr lang="ru-RU" i="1" dirty="0"/>
              <a:t>Иоанновны. </a:t>
            </a:r>
            <a:r>
              <a:rPr lang="ru-RU" i="1" dirty="0" smtClean="0"/>
              <a:t>1730</a:t>
            </a:r>
            <a:endParaRPr lang="ru-RU" i="1" dirty="0"/>
          </a:p>
        </p:txBody>
      </p:sp>
      <p:pic>
        <p:nvPicPr>
          <p:cNvPr id="21508" name="Picture 4" descr="http://www.artchive.ru/images/work/800/16236/%D0%98%D0%B2%D0%B0%D0%BD-%D0%AF%D0%BA%D0%BE%D0%B2%D0%BB%D0%B5%D0%B2%D0%B8%D1%87-%D0%92%D0%B8%D1%88%D0%BD%D1%8F%D0%BA%D0%BE%D0%B2--%D0%9F%D0%BE%D1%80%D1%82%D1%80%D0%B5%D1%82-%D0%B8%D0%BC%D0%BF%D0%B5%D1%80%D0%B0%D1%82%D1%80%D0%B8%D1%86%D1%8B-%D0%95%D0%BB%D0%B8%D0%B7%D0%B0%D0%B2%D0%B5%D1%82%D1%8B-%D0%9F%D0%B5%D1%82%D1%80%D0%BE%D0%B2%D0%BD%D1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4999"/>
            <a:ext cx="4007453" cy="5688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4492" y="6211667"/>
            <a:ext cx="446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Вишняков И. Я. </a:t>
            </a:r>
            <a:r>
              <a:rPr lang="ru-RU" i="1" dirty="0"/>
              <a:t>Портрет императрицы Елизаветы Петровны. </a:t>
            </a:r>
            <a:r>
              <a:rPr lang="ru-RU" i="1" dirty="0" smtClean="0"/>
              <a:t>1743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1500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ile:Antropov Rumyantsev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00" y="3276698"/>
            <a:ext cx="2138022" cy="2772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a/a6/1762._Antronov_Petr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" y="108698"/>
            <a:ext cx="4505138" cy="6336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1100" y="108698"/>
            <a:ext cx="4480899" cy="10801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Творчество                              А. П. Антропова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729" y="6444307"/>
            <a:ext cx="406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Антропов А. П. </a:t>
            </a:r>
            <a:r>
              <a:rPr lang="ru-RU" dirty="0"/>
              <a:t>Портрет Петра </a:t>
            </a:r>
            <a:r>
              <a:rPr lang="en-US" dirty="0"/>
              <a:t>III</a:t>
            </a:r>
            <a:r>
              <a:rPr lang="ru-RU" dirty="0"/>
              <a:t>. </a:t>
            </a:r>
            <a:r>
              <a:rPr lang="ru-RU" dirty="0" smtClean="0"/>
              <a:t>1762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73567" y="6007539"/>
            <a:ext cx="233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Антропов А. П. </a:t>
            </a:r>
            <a:r>
              <a:rPr lang="ru-RU" sz="1600" i="1" dirty="0" smtClean="0"/>
              <a:t>Портрет                              М</a:t>
            </a:r>
            <a:r>
              <a:rPr lang="ru-RU" sz="1600" i="1" dirty="0"/>
              <a:t>. А. </a:t>
            </a:r>
            <a:r>
              <a:rPr lang="ru-RU" sz="1600" i="1" dirty="0" smtClean="0"/>
              <a:t>Румянцевой. 1764</a:t>
            </a:r>
            <a:endParaRPr lang="ru-RU" sz="1600" i="1" dirty="0"/>
          </a:p>
        </p:txBody>
      </p:sp>
      <p:pic>
        <p:nvPicPr>
          <p:cNvPr id="13318" name="Picture 6" descr="http://artclassic.edu.ru/attach.asp?a_no=44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00" y="109644"/>
            <a:ext cx="2133016" cy="2772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dic.academic.ru/pictures/enc_pictures/i_0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47" y="109644"/>
            <a:ext cx="2072114" cy="2772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varvar.ru/arhiv/gallery/baroque/antropov/images/antropov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47" y="3276698"/>
            <a:ext cx="2061020" cy="2772000"/>
          </a:xfrm>
          <a:prstGeom prst="rect">
            <a:avLst/>
          </a:prstGeom>
          <a:noFill/>
          <a:ln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27950" y="6029199"/>
            <a:ext cx="2320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Антропов А. П. </a:t>
            </a:r>
            <a:r>
              <a:rPr lang="ru-RU" sz="1600" i="1" dirty="0" smtClean="0"/>
              <a:t>Портрет                              А. В. Бутурлиной. 1763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0038" y="2366704"/>
            <a:ext cx="2146477" cy="1077218"/>
          </a:xfrm>
          <a:prstGeom prst="rect">
            <a:avLst/>
          </a:prstGeom>
          <a:solidFill>
            <a:srgbClr val="8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FF00"/>
                </a:solidFill>
              </a:rPr>
              <a:t>Антропов А. П. </a:t>
            </a:r>
            <a:r>
              <a:rPr lang="ru-RU" sz="1600" i="1" dirty="0"/>
              <a:t>Портрет атамана </a:t>
            </a:r>
            <a:r>
              <a:rPr lang="ru-RU" sz="1600" i="1" dirty="0" smtClean="0"/>
              <a:t>  Ф</a:t>
            </a:r>
            <a:r>
              <a:rPr lang="ru-RU" sz="1600" i="1" dirty="0"/>
              <a:t>. И. Краснощёкова. </a:t>
            </a:r>
            <a:r>
              <a:rPr lang="ru-RU" sz="1600" i="1" dirty="0" smtClean="0"/>
              <a:t>1761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2548" y="2366704"/>
            <a:ext cx="2061020" cy="1077218"/>
          </a:xfrm>
          <a:prstGeom prst="rect">
            <a:avLst/>
          </a:prstGeom>
          <a:solidFill>
            <a:srgbClr val="8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Антропов А. П. </a:t>
            </a:r>
            <a:r>
              <a:rPr lang="ru-RU" sz="1600" i="1" dirty="0" smtClean="0"/>
              <a:t>Портрет                         А. М. Измайловой. 1759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12918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goodfon.ru/image/88267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retyakovgallery.ru/pictures/1/1e/1e9979f01e62d29e280342452e6caf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9" b="51504"/>
          <a:stretch/>
        </p:blipFill>
        <p:spPr bwMode="auto">
          <a:xfrm>
            <a:off x="107504" y="116632"/>
            <a:ext cx="324036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116632"/>
            <a:ext cx="3240360" cy="10801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Рококо                             в живописи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6148" name="Picture 4" descr="http://img1.liveinternet.ru/images/attach/c/2/71/557/71557175_e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44" y="116632"/>
            <a:ext cx="5501045" cy="6192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4317" y="6308241"/>
            <a:ext cx="5473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Рокотов Ф. С. </a:t>
            </a:r>
            <a:r>
              <a:rPr lang="ru-RU" i="1" dirty="0"/>
              <a:t>Портрет Екатерины </a:t>
            </a:r>
            <a:r>
              <a:rPr lang="en-US" i="1" dirty="0"/>
              <a:t>II</a:t>
            </a:r>
            <a:r>
              <a:rPr lang="ru-RU" i="1" dirty="0"/>
              <a:t>. </a:t>
            </a:r>
            <a:r>
              <a:rPr lang="ru-RU" i="1" dirty="0" smtClean="0"/>
              <a:t>1763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982906"/>
            <a:ext cx="3247335" cy="255454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СФУМАТО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ru-RU" sz="2000" dirty="0" smtClean="0">
                <a:solidFill>
                  <a:schemeClr val="bg1"/>
                </a:solidFill>
              </a:rPr>
              <a:t>итал</a:t>
            </a:r>
            <a:r>
              <a:rPr lang="ru-RU" sz="2000" dirty="0">
                <a:solidFill>
                  <a:schemeClr val="bg1"/>
                </a:solidFill>
              </a:rPr>
              <a:t>. </a:t>
            </a:r>
            <a:r>
              <a:rPr lang="it-IT" sz="2000" i="1" dirty="0" smtClean="0">
                <a:solidFill>
                  <a:schemeClr val="bg1"/>
                </a:solidFill>
              </a:rPr>
              <a:t>sfumato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затушёванный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буквально – исчезающий как дым</a:t>
            </a:r>
            <a:r>
              <a:rPr lang="en-US" sz="2000" dirty="0" smtClean="0">
                <a:solidFill>
                  <a:schemeClr val="bg1"/>
                </a:solidFill>
              </a:rPr>
              <a:t>]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– в живописи смягчение </a:t>
            </a:r>
            <a:r>
              <a:rPr lang="ru-RU" sz="2000" dirty="0">
                <a:solidFill>
                  <a:schemeClr val="bg1"/>
                </a:solidFill>
              </a:rPr>
              <a:t>очертаний фигур и предметов, которое позволяет передать окутывающий их воздух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86925" y="1625898"/>
            <a:ext cx="1860939" cy="61504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рименение техники сфумато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04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733</Words>
  <Application>Microsoft Office PowerPoint</Application>
  <PresentationFormat>Экран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1664</cp:revision>
  <dcterms:created xsi:type="dcterms:W3CDTF">2013-11-10T17:34:13Z</dcterms:created>
  <dcterms:modified xsi:type="dcterms:W3CDTF">2014-03-06T02:31:10Z</dcterms:modified>
</cp:coreProperties>
</file>